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handoutMasterIdLst>
    <p:handoutMasterId r:id="rId17"/>
  </p:handoutMasterIdLst>
  <p:sldIdLst>
    <p:sldId id="256" r:id="rId2"/>
    <p:sldId id="258" r:id="rId3"/>
    <p:sldId id="257" r:id="rId4"/>
    <p:sldId id="274" r:id="rId5"/>
    <p:sldId id="259" r:id="rId6"/>
    <p:sldId id="265" r:id="rId7"/>
    <p:sldId id="276" r:id="rId8"/>
    <p:sldId id="269" r:id="rId9"/>
    <p:sldId id="275" r:id="rId10"/>
    <p:sldId id="261" r:id="rId11"/>
    <p:sldId id="264" r:id="rId12"/>
    <p:sldId id="277" r:id="rId13"/>
    <p:sldId id="271" r:id="rId14"/>
    <p:sldId id="273" r:id="rId15"/>
    <p:sldId id="268" r:id="rId16"/>
  </p:sldIdLst>
  <p:sldSz cx="12192000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C9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Jugendliche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Tabelle1!$A$2:$A$15</c:f>
              <c:strCache>
                <c:ptCount val="14"/>
                <c:pt idx="0">
                  <c:v>12 Jahre</c:v>
                </c:pt>
                <c:pt idx="1">
                  <c:v>13 Jahre</c:v>
                </c:pt>
                <c:pt idx="2">
                  <c:v>14 Jahre</c:v>
                </c:pt>
                <c:pt idx="3">
                  <c:v>15 Jahre</c:v>
                </c:pt>
                <c:pt idx="4">
                  <c:v>16 Jahre</c:v>
                </c:pt>
                <c:pt idx="5">
                  <c:v>17 Jahre</c:v>
                </c:pt>
                <c:pt idx="6">
                  <c:v>18 Jahre</c:v>
                </c:pt>
                <c:pt idx="7">
                  <c:v>19 Jahre</c:v>
                </c:pt>
                <c:pt idx="8">
                  <c:v>20 Jahre</c:v>
                </c:pt>
                <c:pt idx="9">
                  <c:v>21 Jahre</c:v>
                </c:pt>
                <c:pt idx="10">
                  <c:v>22 Jahre</c:v>
                </c:pt>
                <c:pt idx="11">
                  <c:v>23 Jahre</c:v>
                </c:pt>
                <c:pt idx="12">
                  <c:v>24 Jahre</c:v>
                </c:pt>
                <c:pt idx="13">
                  <c:v>25 Jahre</c:v>
                </c:pt>
              </c:strCache>
            </c:strRef>
          </c:cat>
          <c:val>
            <c:numRef>
              <c:f>Tabelle1!$B$2:$B$15</c:f>
              <c:numCache>
                <c:formatCode>General</c:formatCode>
                <c:ptCount val="14"/>
                <c:pt idx="0">
                  <c:v>6</c:v>
                </c:pt>
                <c:pt idx="1">
                  <c:v>12</c:v>
                </c:pt>
                <c:pt idx="2">
                  <c:v>8</c:v>
                </c:pt>
                <c:pt idx="3">
                  <c:v>12</c:v>
                </c:pt>
                <c:pt idx="4">
                  <c:v>8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DB-41C0-8C84-CAB978B16195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Junge Erwachsene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Tabelle1!$A$2:$A$15</c:f>
              <c:strCache>
                <c:ptCount val="14"/>
                <c:pt idx="0">
                  <c:v>12 Jahre</c:v>
                </c:pt>
                <c:pt idx="1">
                  <c:v>13 Jahre</c:v>
                </c:pt>
                <c:pt idx="2">
                  <c:v>14 Jahre</c:v>
                </c:pt>
                <c:pt idx="3">
                  <c:v>15 Jahre</c:v>
                </c:pt>
                <c:pt idx="4">
                  <c:v>16 Jahre</c:v>
                </c:pt>
                <c:pt idx="5">
                  <c:v>17 Jahre</c:v>
                </c:pt>
                <c:pt idx="6">
                  <c:v>18 Jahre</c:v>
                </c:pt>
                <c:pt idx="7">
                  <c:v>19 Jahre</c:v>
                </c:pt>
                <c:pt idx="8">
                  <c:v>20 Jahre</c:v>
                </c:pt>
                <c:pt idx="9">
                  <c:v>21 Jahre</c:v>
                </c:pt>
                <c:pt idx="10">
                  <c:v>22 Jahre</c:v>
                </c:pt>
                <c:pt idx="11">
                  <c:v>23 Jahre</c:v>
                </c:pt>
                <c:pt idx="12">
                  <c:v>24 Jahre</c:v>
                </c:pt>
                <c:pt idx="13">
                  <c:v>25 Jahre</c:v>
                </c:pt>
              </c:strCache>
            </c:strRef>
          </c:cat>
          <c:val>
            <c:numRef>
              <c:f>Tabelle1!$C$2:$C$15</c:f>
              <c:numCache>
                <c:formatCode>General</c:formatCode>
                <c:ptCount val="14"/>
                <c:pt idx="6">
                  <c:v>4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8</c:v>
                </c:pt>
                <c:pt idx="11">
                  <c:v>6</c:v>
                </c:pt>
                <c:pt idx="12">
                  <c:v>5</c:v>
                </c:pt>
                <c:pt idx="1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DB-41C0-8C84-CAB978B16195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1636794960"/>
        <c:axId val="1787672080"/>
      </c:barChart>
      <c:catAx>
        <c:axId val="16367949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787672080"/>
        <c:crosses val="autoZero"/>
        <c:auto val="1"/>
        <c:lblAlgn val="ctr"/>
        <c:lblOffset val="100"/>
        <c:noMultiLvlLbl val="0"/>
      </c:catAx>
      <c:valAx>
        <c:axId val="17876720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636794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657-44DF-91A7-B666539893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657-44DF-91A7-B666539893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657-44DF-91A7-B666539893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657-44DF-91A7-B666539893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weiblich</c:v>
                </c:pt>
                <c:pt idx="1">
                  <c:v>männlich</c:v>
                </c:pt>
                <c:pt idx="2">
                  <c:v>divers</c:v>
                </c:pt>
                <c:pt idx="3">
                  <c:v>N/A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32</c:v>
                </c:pt>
                <c:pt idx="1">
                  <c:v>18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B-47A3-9AD5-F47E5E86232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noFill/>
              </a:ln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>
          <a:lumMod val="75000"/>
          <a:lumOff val="25000"/>
          <a:alpha val="99000"/>
        </a:schemeClr>
      </a:solidFill>
    </a:ln>
    <a:effectLst/>
  </c:spPr>
  <c:txPr>
    <a:bodyPr/>
    <a:lstStyle/>
    <a:p>
      <a:pPr>
        <a:defRPr>
          <a:ln>
            <a:noFill/>
          </a:ln>
          <a:solidFill>
            <a:schemeClr val="bg1">
              <a:lumMod val="95000"/>
              <a:lumOff val="5000"/>
            </a:schemeClr>
          </a:solidFill>
        </a:defRPr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A6B-4ACF-A08F-327FA80526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A6B-4ACF-A08F-327FA80526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A6B-4ACF-A08F-327FA80526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A6B-4ACF-A08F-327FA80526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weiblich</c:v>
                </c:pt>
                <c:pt idx="1">
                  <c:v>männlich</c:v>
                </c:pt>
                <c:pt idx="2">
                  <c:v>divers</c:v>
                </c:pt>
                <c:pt idx="3">
                  <c:v>N/A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17</c:v>
                </c:pt>
                <c:pt idx="1">
                  <c:v>22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C-4B00-B30E-AE6994D21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noFill/>
              </a:ln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Datenreihe1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Tabelle1!$A$2:$A$11</c:f>
              <c:strCache>
                <c:ptCount val="10"/>
                <c:pt idx="0">
                  <c:v>Freunde treffen</c:v>
                </c:pt>
                <c:pt idx="1">
                  <c:v>Musik hören</c:v>
                </c:pt>
                <c:pt idx="2">
                  <c:v>Draußen chillen</c:v>
                </c:pt>
                <c:pt idx="3">
                  <c:v>Serien/Fernsehen</c:v>
                </c:pt>
                <c:pt idx="4">
                  <c:v>Sport treiben</c:v>
                </c:pt>
                <c:pt idx="5">
                  <c:v>Social Media</c:v>
                </c:pt>
                <c:pt idx="6">
                  <c:v>Videospiele</c:v>
                </c:pt>
                <c:pt idx="7">
                  <c:v>Kreatives</c:v>
                </c:pt>
                <c:pt idx="8">
                  <c:v>Andere</c:v>
                </c:pt>
                <c:pt idx="9">
                  <c:v>Fußball spielen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47</c:v>
                </c:pt>
                <c:pt idx="1">
                  <c:v>35</c:v>
                </c:pt>
                <c:pt idx="2">
                  <c:v>30</c:v>
                </c:pt>
                <c:pt idx="3">
                  <c:v>25</c:v>
                </c:pt>
                <c:pt idx="4">
                  <c:v>24</c:v>
                </c:pt>
                <c:pt idx="5">
                  <c:v>20</c:v>
                </c:pt>
                <c:pt idx="6">
                  <c:v>19</c:v>
                </c:pt>
                <c:pt idx="7">
                  <c:v>15</c:v>
                </c:pt>
                <c:pt idx="8">
                  <c:v>13</c:v>
                </c:pt>
                <c:pt idx="9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D-43EE-B334-6DAEA1C95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1055860256"/>
        <c:axId val="1113691600"/>
      </c:barChart>
      <c:catAx>
        <c:axId val="105586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1197" b="0" i="0" u="none" strike="noStrik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13691600"/>
        <c:crosses val="autoZero"/>
        <c:auto val="1"/>
        <c:lblAlgn val="ctr"/>
        <c:lblOffset val="100"/>
        <c:noMultiLvlLbl val="0"/>
      </c:catAx>
      <c:valAx>
        <c:axId val="111369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55860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Tabelle1!$A$2:$A$9</c:f>
              <c:strCache>
                <c:ptCount val="8"/>
                <c:pt idx="0">
                  <c:v>Veranstaltungen &amp; Feste</c:v>
                </c:pt>
                <c:pt idx="1">
                  <c:v>Ich nutze keine</c:v>
                </c:pt>
                <c:pt idx="2">
                  <c:v>Vereine</c:v>
                </c:pt>
                <c:pt idx="3">
                  <c:v>Fußballplatz</c:v>
                </c:pt>
                <c:pt idx="4">
                  <c:v>Basketballplatz</c:v>
                </c:pt>
                <c:pt idx="5">
                  <c:v>Bolzplatz</c:v>
                </c:pt>
                <c:pt idx="6">
                  <c:v>Grillplätze</c:v>
                </c:pt>
                <c:pt idx="7">
                  <c:v>Bouleplatz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29</c:v>
                </c:pt>
                <c:pt idx="1">
                  <c:v>13</c:v>
                </c:pt>
                <c:pt idx="2">
                  <c:v>12</c:v>
                </c:pt>
                <c:pt idx="3">
                  <c:v>11</c:v>
                </c:pt>
                <c:pt idx="4">
                  <c:v>9</c:v>
                </c:pt>
                <c:pt idx="5">
                  <c:v>8</c:v>
                </c:pt>
                <c:pt idx="6">
                  <c:v>4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3B-4C9C-8A06-80D8D423B34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"/>
        <c:axId val="1009870112"/>
        <c:axId val="1113671440"/>
      </c:barChart>
      <c:catAx>
        <c:axId val="100987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1197" b="0" i="0" u="none" strike="noStrik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13671440"/>
        <c:crosses val="autoZero"/>
        <c:auto val="1"/>
        <c:lblAlgn val="ctr"/>
        <c:lblOffset val="100"/>
        <c:noMultiLvlLbl val="0"/>
      </c:catAx>
      <c:valAx>
        <c:axId val="111367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09870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657-44DF-91A7-B666539893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657-44DF-91A7-B666539893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657-44DF-91A7-B666539893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657-44DF-91A7-B666539893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mehrmals pro Woche</c:v>
                </c:pt>
                <c:pt idx="1">
                  <c:v>1 x pro Woche</c:v>
                </c:pt>
                <c:pt idx="2">
                  <c:v>seltener</c:v>
                </c:pt>
                <c:pt idx="3">
                  <c:v>nie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12</c:v>
                </c:pt>
                <c:pt idx="1">
                  <c:v>12</c:v>
                </c:pt>
                <c:pt idx="2">
                  <c:v>17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B-47A3-9AD5-F47E5E86232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noFill/>
              </a:ln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>
          <a:lumMod val="75000"/>
          <a:lumOff val="25000"/>
          <a:alpha val="99000"/>
        </a:schemeClr>
      </a:solidFill>
    </a:ln>
    <a:effectLst/>
  </c:spPr>
  <c:txPr>
    <a:bodyPr/>
    <a:lstStyle/>
    <a:p>
      <a:pPr>
        <a:defRPr>
          <a:ln>
            <a:noFill/>
          </a:ln>
          <a:solidFill>
            <a:schemeClr val="bg1">
              <a:lumMod val="95000"/>
              <a:lumOff val="5000"/>
            </a:schemeClr>
          </a:solidFill>
        </a:defRPr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A6B-4ACF-A08F-327FA80526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A6B-4ACF-A08F-327FA80526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A6B-4ACF-A08F-327FA80526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A6B-4ACF-A08F-327FA805262C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FA7A-423A-80E9-230277D905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Tabelle1!$A$2:$A$6</c:f>
              <c:strCache>
                <c:ptCount val="5"/>
                <c:pt idx="0">
                  <c:v>1 (gar nicht cool)</c:v>
                </c:pt>
                <c:pt idx="1">
                  <c:v>2 (eher nicht cool)</c:v>
                </c:pt>
                <c:pt idx="2">
                  <c:v>3 (cool)</c:v>
                </c:pt>
                <c:pt idx="3">
                  <c:v>4 (eher mega cool)</c:v>
                </c:pt>
                <c:pt idx="4">
                  <c:v>5 (mega cool)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16</c:v>
                </c:pt>
                <c:pt idx="1">
                  <c:v>13</c:v>
                </c:pt>
                <c:pt idx="2">
                  <c:v>12</c:v>
                </c:pt>
                <c:pt idx="3">
                  <c:v>11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C-4B00-B30E-AE6994D21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noFill/>
              </a:ln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Tabelle1!$A$2:$A$11</c:f>
              <c:strCache>
                <c:ptCount val="10"/>
                <c:pt idx="0">
                  <c:v>Treffpunkt nur für Jugendliche</c:v>
                </c:pt>
                <c:pt idx="1">
                  <c:v>Jugendcafe/Jugendclub</c:v>
                </c:pt>
                <c:pt idx="2">
                  <c:v>Chillout-Zonen</c:v>
                </c:pt>
                <c:pt idx="3">
                  <c:v>Veranstantungen für Jugendliche</c:v>
                </c:pt>
                <c:pt idx="4">
                  <c:v>Outdoor Fitnessgeräte</c:v>
                </c:pt>
                <c:pt idx="5">
                  <c:v>Beachvolleyballfeld</c:v>
                </c:pt>
                <c:pt idx="6">
                  <c:v>Graffitiwand</c:v>
                </c:pt>
                <c:pt idx="7">
                  <c:v>Workshops (z. B. Tanz, Graffiti, usw.)</c:v>
                </c:pt>
                <c:pt idx="8">
                  <c:v>Skaterpark</c:v>
                </c:pt>
                <c:pt idx="9">
                  <c:v>Tischtennisplatten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29</c:v>
                </c:pt>
                <c:pt idx="1">
                  <c:v>28</c:v>
                </c:pt>
                <c:pt idx="2">
                  <c:v>27</c:v>
                </c:pt>
                <c:pt idx="3">
                  <c:v>20</c:v>
                </c:pt>
                <c:pt idx="4">
                  <c:v>19</c:v>
                </c:pt>
                <c:pt idx="5">
                  <c:v>17</c:v>
                </c:pt>
                <c:pt idx="6">
                  <c:v>15</c:v>
                </c:pt>
                <c:pt idx="7">
                  <c:v>14</c:v>
                </c:pt>
                <c:pt idx="8">
                  <c:v>14</c:v>
                </c:pt>
                <c:pt idx="9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A-4892-9604-4EE463B8F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72789952"/>
        <c:axId val="582656560"/>
      </c:barChart>
      <c:catAx>
        <c:axId val="6727899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82656560"/>
        <c:crosses val="autoZero"/>
        <c:auto val="1"/>
        <c:lblAlgn val="ctr"/>
        <c:lblOffset val="100"/>
        <c:noMultiLvlLbl val="0"/>
      </c:catAx>
      <c:valAx>
        <c:axId val="582656560"/>
        <c:scaling>
          <c:orientation val="minMax"/>
          <c:max val="30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7278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 sz="1400" baseline="0"/>
      </a:pPr>
      <a:endParaRPr lang="de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Datenreihe1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Tabelle1!$A$2:$A$9</c:f>
              <c:strCache>
                <c:ptCount val="8"/>
                <c:pt idx="0">
                  <c:v>Sport (selbstständig)</c:v>
                </c:pt>
                <c:pt idx="1">
                  <c:v>Feiern/Ausgehen</c:v>
                </c:pt>
                <c:pt idx="2">
                  <c:v>Wandern/Natur</c:v>
                </c:pt>
                <c:pt idx="3">
                  <c:v>Kreative Hobbys</c:v>
                </c:pt>
                <c:pt idx="4">
                  <c:v>Reisen/Kurztrips</c:v>
                </c:pt>
                <c:pt idx="5">
                  <c:v>Vereinssport</c:v>
                </c:pt>
                <c:pt idx="6">
                  <c:v>Gaming/Online</c:v>
                </c:pt>
                <c:pt idx="7">
                  <c:v>Ehrenamt/Vereinswesen</c:v>
                </c:pt>
              </c:strCache>
            </c:str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25</c:v>
                </c:pt>
                <c:pt idx="1">
                  <c:v>22</c:v>
                </c:pt>
                <c:pt idx="2">
                  <c:v>18</c:v>
                </c:pt>
                <c:pt idx="3">
                  <c:v>17</c:v>
                </c:pt>
                <c:pt idx="4">
                  <c:v>15</c:v>
                </c:pt>
                <c:pt idx="5">
                  <c:v>14</c:v>
                </c:pt>
                <c:pt idx="6">
                  <c:v>13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B7-423E-968D-B4825EAA9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1009903984"/>
        <c:axId val="1113686800"/>
      </c:barChart>
      <c:catAx>
        <c:axId val="100990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1800000" spcFirstLastPara="1" vertOverflow="ellipsis" wrap="square" anchor="ctr" anchorCtr="1"/>
          <a:lstStyle/>
          <a:p>
            <a:pPr>
              <a:defRPr sz="1197" b="0" i="0" u="none" strike="noStrike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113686800"/>
        <c:crosses val="autoZero"/>
        <c:auto val="1"/>
        <c:lblAlgn val="ctr"/>
        <c:lblOffset val="100"/>
        <c:noMultiLvlLbl val="0"/>
      </c:catAx>
      <c:valAx>
        <c:axId val="111368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09903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 baseline="0">
          <a:solidFill>
            <a:schemeClr val="bg1"/>
          </a:solidFill>
        </a:defRPr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 w="19050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Tabelle1!$A$2:$A$13</c:f>
              <c:strCache>
                <c:ptCount val="12"/>
                <c:pt idx="0">
                  <c:v>Veranstaltungen</c:v>
                </c:pt>
                <c:pt idx="1">
                  <c:v>Pizzeria</c:v>
                </c:pt>
                <c:pt idx="2">
                  <c:v>Weinausschank</c:v>
                </c:pt>
                <c:pt idx="3">
                  <c:v>Live-Musik-Events</c:v>
                </c:pt>
                <c:pt idx="4">
                  <c:v>Besenwirtschaften</c:v>
                </c:pt>
                <c:pt idx="5">
                  <c:v>Grillplätze</c:v>
                </c:pt>
                <c:pt idx="6">
                  <c:v>Bolzplatz</c:v>
                </c:pt>
                <c:pt idx="7">
                  <c:v>Fußballplatz</c:v>
                </c:pt>
                <c:pt idx="8">
                  <c:v>Basketballplatz</c:v>
                </c:pt>
                <c:pt idx="9">
                  <c:v>Ich nutze keine</c:v>
                </c:pt>
                <c:pt idx="10">
                  <c:v>Vereine</c:v>
                </c:pt>
                <c:pt idx="11">
                  <c:v>Bouleplatz</c:v>
                </c:pt>
              </c:strCache>
            </c:strRef>
          </c:cat>
          <c:val>
            <c:numRef>
              <c:f>Tabelle1!$B$2:$B$13</c:f>
              <c:numCache>
                <c:formatCode>General</c:formatCode>
                <c:ptCount val="12"/>
                <c:pt idx="0">
                  <c:v>36</c:v>
                </c:pt>
                <c:pt idx="1">
                  <c:v>26</c:v>
                </c:pt>
                <c:pt idx="2">
                  <c:v>20</c:v>
                </c:pt>
                <c:pt idx="3">
                  <c:v>19</c:v>
                </c:pt>
                <c:pt idx="4">
                  <c:v>17</c:v>
                </c:pt>
                <c:pt idx="5">
                  <c:v>11</c:v>
                </c:pt>
                <c:pt idx="6">
                  <c:v>9</c:v>
                </c:pt>
                <c:pt idx="7">
                  <c:v>7</c:v>
                </c:pt>
                <c:pt idx="8">
                  <c:v>5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7F-4F67-BE19-B0AC761DE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108871775"/>
        <c:axId val="322622895"/>
      </c:barChart>
      <c:catAx>
        <c:axId val="1088717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baseline="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322622895"/>
        <c:crosses val="autoZero"/>
        <c:auto val="1"/>
        <c:lblAlgn val="ctr"/>
        <c:lblOffset val="100"/>
        <c:noMultiLvlLbl val="0"/>
      </c:catAx>
      <c:valAx>
        <c:axId val="322622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8871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657-44DF-91A7-B666539893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657-44DF-91A7-B666539893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657-44DF-91A7-B666539893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657-44DF-91A7-B666539893DA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8-30B7-4A8E-8CEB-A705E04EB9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Tabelle1!$A$2:$A$6</c:f>
              <c:strCache>
                <c:ptCount val="5"/>
                <c:pt idx="0">
                  <c:v>eher langweilig</c:v>
                </c:pt>
                <c:pt idx="1">
                  <c:v>teils/teils</c:v>
                </c:pt>
                <c:pt idx="2">
                  <c:v>unattraktiv</c:v>
                </c:pt>
                <c:pt idx="3">
                  <c:v>keine Meinung</c:v>
                </c:pt>
                <c:pt idx="4">
                  <c:v>sehr attraktiv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18</c:v>
                </c:pt>
                <c:pt idx="1">
                  <c:v>14</c:v>
                </c:pt>
                <c:pt idx="2">
                  <c:v>7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B-47A3-9AD5-F47E5E86232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noFill/>
              </a:ln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>
          <a:lumMod val="75000"/>
          <a:lumOff val="25000"/>
          <a:alpha val="99000"/>
        </a:schemeClr>
      </a:solidFill>
    </a:ln>
    <a:effectLst/>
  </c:spPr>
  <c:txPr>
    <a:bodyPr/>
    <a:lstStyle/>
    <a:p>
      <a:pPr>
        <a:defRPr>
          <a:ln>
            <a:noFill/>
          </a:ln>
          <a:solidFill>
            <a:schemeClr val="bg1">
              <a:lumMod val="95000"/>
              <a:lumOff val="5000"/>
            </a:schemeClr>
          </a:solidFill>
        </a:defRPr>
      </a:pPr>
      <a:endParaRPr lang="de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A6B-4ACF-A08F-327FA80526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A6B-4ACF-A08F-327FA80526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A6B-4ACF-A08F-327FA80526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A6B-4ACF-A08F-327FA805262C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4C4-4713-A3FA-B4B63D5CFF0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226-4B97-9367-67BBCD41EF7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226-4B97-9367-67BBCD41EF7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Tabelle1!$A$2:$A$8</c:f>
              <c:strCache>
                <c:ptCount val="7"/>
                <c:pt idx="0">
                  <c:v>Familie &amp; Freunde</c:v>
                </c:pt>
                <c:pt idx="1">
                  <c:v>leistbarer Wohnraum</c:v>
                </c:pt>
                <c:pt idx="2">
                  <c:v>guter ÖPNV</c:v>
                </c:pt>
                <c:pt idx="3">
                  <c:v>ländliche Lage</c:v>
                </c:pt>
                <c:pt idx="4">
                  <c:v>Natur</c:v>
                </c:pt>
                <c:pt idx="5">
                  <c:v>Freizeitangebote</c:v>
                </c:pt>
                <c:pt idx="6">
                  <c:v>Arbeit/Schule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17</c:v>
                </c:pt>
                <c:pt idx="1">
                  <c:v>14</c:v>
                </c:pt>
                <c:pt idx="2">
                  <c:v>3</c:v>
                </c:pt>
                <c:pt idx="3">
                  <c:v>6</c:v>
                </c:pt>
                <c:pt idx="4">
                  <c:v>8</c:v>
                </c:pt>
                <c:pt idx="5">
                  <c:v>7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DC-4B00-B30E-AE6994D21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noFill/>
              </a:ln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Tabelle1!$A$2:$A$7</c:f>
              <c:strCache>
                <c:ptCount val="6"/>
                <c:pt idx="0">
                  <c:v>Open-Air-Kino/Live-Musik-Events</c:v>
                </c:pt>
                <c:pt idx="1">
                  <c:v>Outdoor Fitnessgeräte</c:v>
                </c:pt>
                <c:pt idx="2">
                  <c:v>Grill- &amp; Chillflächen</c:v>
                </c:pt>
                <c:pt idx="3">
                  <c:v>Beachvolleyballfeld</c:v>
                </c:pt>
                <c:pt idx="4">
                  <c:v>After-Work-Treffs</c:v>
                </c:pt>
                <c:pt idx="5">
                  <c:v>Tischtennisplatten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27</c:v>
                </c:pt>
                <c:pt idx="1">
                  <c:v>22</c:v>
                </c:pt>
                <c:pt idx="2">
                  <c:v>22</c:v>
                </c:pt>
                <c:pt idx="3">
                  <c:v>21</c:v>
                </c:pt>
                <c:pt idx="4">
                  <c:v>14</c:v>
                </c:pt>
                <c:pt idx="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6A-4892-9604-4EE463B8F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72789952"/>
        <c:axId val="582656560"/>
      </c:barChart>
      <c:catAx>
        <c:axId val="67278995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82656560"/>
        <c:crosses val="autoZero"/>
        <c:auto val="1"/>
        <c:lblAlgn val="ctr"/>
        <c:lblOffset val="100"/>
        <c:noMultiLvlLbl val="0"/>
      </c:catAx>
      <c:valAx>
        <c:axId val="58265656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72789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/>
      </a:solidFill>
    </a:ln>
    <a:effectLst/>
  </c:spPr>
  <c:txPr>
    <a:bodyPr/>
    <a:lstStyle/>
    <a:p>
      <a:pPr>
        <a:defRPr sz="1400" baseline="0"/>
      </a:pPr>
      <a:endParaRPr lang="de-D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69-4898-AE08-8686E443A82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69-4898-AE08-8686E443A82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069-4898-AE08-8686E443A82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Tabelle1!$A$2:$A$4</c:f>
              <c:strCache>
                <c:ptCount val="3"/>
                <c:pt idx="0">
                  <c:v>kommt auf das Projekt an</c:v>
                </c:pt>
                <c:pt idx="1">
                  <c:v>nein, lieber nicht</c:v>
                </c:pt>
                <c:pt idx="2">
                  <c:v>ja, gerne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22</c:v>
                </c:pt>
                <c:pt idx="1">
                  <c:v>12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069-4898-AE08-8686E443A82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ln>
                <a:noFill/>
              </a:ln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bg1">
          <a:lumMod val="75000"/>
          <a:lumOff val="25000"/>
          <a:alpha val="99000"/>
        </a:schemeClr>
      </a:solidFill>
    </a:ln>
    <a:effectLst/>
  </c:spPr>
  <c:txPr>
    <a:bodyPr/>
    <a:lstStyle/>
    <a:p>
      <a:pPr>
        <a:defRPr>
          <a:ln>
            <a:noFill/>
          </a:ln>
          <a:solidFill>
            <a:schemeClr val="bg1">
              <a:lumMod val="95000"/>
              <a:lumOff val="5000"/>
            </a:schemeClr>
          </a:solidFill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EA5E7-0866-407E-A5B8-26C136F5594C}" type="datetimeFigureOut">
              <a:rPr lang="de-DE" smtClean="0"/>
              <a:t>18.09.2026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11CC7D-1CB0-4615-B05A-664DABDF675C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2051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8E36636D-D922-432D-A958-524484B5923D}" type="datetimeFigureOut">
              <a:rPr lang="en-US" dirty="0"/>
              <a:pPr/>
              <a:t>9/18/2026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F28FB93-0A08-4E7D-8E63-9EFA29F1E093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2" r:id="rId10"/>
    <p:sldLayoutId id="2147483853" r:id="rId11"/>
    <p:sldLayoutId id="2147483854" r:id="rId12"/>
    <p:sldLayoutId id="2147483855" r:id="rId13"/>
    <p:sldLayoutId id="2147483858" r:id="rId14"/>
    <p:sldLayoutId id="2147483859" r:id="rId15"/>
    <p:sldLayoutId id="2147483850" r:id="rId16"/>
    <p:sldLayoutId id="214748385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solidFill>
            <a:srgbClr val="C1C9DD"/>
          </a:solidFill>
          <a:ln>
            <a:solidFill>
              <a:schemeClr val="tx1"/>
            </a:solidFill>
          </a:ln>
        </p:spPr>
        <p:txBody>
          <a:bodyPr anchor="ctr"/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Kinder- und Jugendbeteiligung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0693" y="3604210"/>
            <a:ext cx="9440034" cy="1049867"/>
          </a:xfrm>
          <a:solidFill>
            <a:srgbClr val="C1C9DD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de-DE" sz="2800" dirty="0">
                <a:solidFill>
                  <a:schemeClr val="bg1"/>
                </a:solidFill>
                <a:effectLst/>
              </a:rPr>
              <a:t>Vorstellung der Ergebnisse der Jugendumfrage 2026</a:t>
            </a:r>
          </a:p>
        </p:txBody>
      </p:sp>
    </p:spTree>
    <p:extLst>
      <p:ext uri="{BB962C8B-B14F-4D97-AF65-F5344CB8AC3E}">
        <p14:creationId xmlns:p14="http://schemas.microsoft.com/office/powerpoint/2010/main" val="1761623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8C016B-362D-68A3-63AD-173965617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DFA4C8-E319-5C22-4250-C04D37EA6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Alter</a:t>
            </a:r>
          </a:p>
        </p:txBody>
      </p:sp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F30F4818-5D13-B13F-61EA-FC82CAE2FE0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3267172"/>
              </p:ext>
            </p:extLst>
          </p:nvPr>
        </p:nvGraphicFramePr>
        <p:xfrm>
          <a:off x="914400" y="1965238"/>
          <a:ext cx="10353675" cy="40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5644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Geschlecht</a:t>
            </a:r>
          </a:p>
        </p:txBody>
      </p:sp>
      <p:graphicFrame>
        <p:nvGraphicFramePr>
          <p:cNvPr id="13" name="Inhaltsplatzhalter 12">
            <a:extLst>
              <a:ext uri="{FF2B5EF4-FFF2-40B4-BE49-F238E27FC236}">
                <a16:creationId xmlns:a16="http://schemas.microsoft.com/office/drawing/2014/main" id="{12D3A3A8-B5F1-D2FF-27A5-19A6E21053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592346"/>
              </p:ext>
            </p:extLst>
          </p:nvPr>
        </p:nvGraphicFramePr>
        <p:xfrm>
          <a:off x="913795" y="1983890"/>
          <a:ext cx="5029199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Diagramm 15">
            <a:extLst>
              <a:ext uri="{FF2B5EF4-FFF2-40B4-BE49-F238E27FC236}">
                <a16:creationId xmlns:a16="http://schemas.microsoft.com/office/drawing/2014/main" id="{39958A34-3D9B-C538-DC9A-70CE3BB418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8042141"/>
              </p:ext>
            </p:extLst>
          </p:nvPr>
        </p:nvGraphicFramePr>
        <p:xfrm>
          <a:off x="6090676" y="1983889"/>
          <a:ext cx="5169159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13110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EA988D-505A-3F4E-AA4A-E2BBDF669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A513E12E-272B-C9BD-AC16-95A1F801928F}"/>
              </a:ext>
            </a:extLst>
          </p:cNvPr>
          <p:cNvSpPr txBox="1"/>
          <p:nvPr/>
        </p:nvSpPr>
        <p:spPr>
          <a:xfrm>
            <a:off x="679579" y="1767006"/>
            <a:ext cx="10832841" cy="25083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1300" dirty="0">
                <a:ln>
                  <a:solidFill>
                    <a:sysClr val="windowText" lastClr="000000"/>
                  </a:solidFill>
                </a:ln>
              </a:rPr>
              <a:t>Jugendliche</a:t>
            </a:r>
          </a:p>
          <a:p>
            <a:pPr algn="ctr"/>
            <a:r>
              <a:rPr lang="de-DE" sz="4400" dirty="0"/>
              <a:t>(12 bis 17 Jahre)</a:t>
            </a:r>
          </a:p>
        </p:txBody>
      </p:sp>
    </p:spTree>
    <p:extLst>
      <p:ext uri="{BB962C8B-B14F-4D97-AF65-F5344CB8AC3E}">
        <p14:creationId xmlns:p14="http://schemas.microsoft.com/office/powerpoint/2010/main" val="1318184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87B328-B542-33D6-0BA0-9DC2456B4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D7ABD9-135C-F82D-6992-8C5A6409F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4" y="609600"/>
            <a:ext cx="10581519" cy="97045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Was machst du in deiner Freizeit am liebsten?</a:t>
            </a:r>
          </a:p>
        </p:txBody>
      </p:sp>
      <p:graphicFrame>
        <p:nvGraphicFramePr>
          <p:cNvPr id="5" name="Inhaltsplatzhalter 10">
            <a:extLst>
              <a:ext uri="{FF2B5EF4-FFF2-40B4-BE49-F238E27FC236}">
                <a16:creationId xmlns:a16="http://schemas.microsoft.com/office/drawing/2014/main" id="{54F375B7-A49A-96C7-2E48-B5478B75B0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1606996"/>
              </p:ext>
            </p:extLst>
          </p:nvPr>
        </p:nvGraphicFramePr>
        <p:xfrm>
          <a:off x="913794" y="1955898"/>
          <a:ext cx="10353675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282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D3350-B7ED-1C59-2B68-9EE8E36E6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61AF7E-E43C-999B-F3AC-72EF623FC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Welche Angebote nutzt du aktuell?</a:t>
            </a:r>
          </a:p>
        </p:txBody>
      </p:sp>
      <p:graphicFrame>
        <p:nvGraphicFramePr>
          <p:cNvPr id="5" name="Inhaltsplatzhalter 10">
            <a:extLst>
              <a:ext uri="{FF2B5EF4-FFF2-40B4-BE49-F238E27FC236}">
                <a16:creationId xmlns:a16="http://schemas.microsoft.com/office/drawing/2014/main" id="{7CA5D333-EB16-D5C1-DA82-85AA817648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856755"/>
              </p:ext>
            </p:extLst>
          </p:nvPr>
        </p:nvGraphicFramePr>
        <p:xfrm>
          <a:off x="913795" y="1974559"/>
          <a:ext cx="10353675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6469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C83169-64A8-3368-7A45-D2A8CD616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86678E-C3A4-E9B5-3D60-F49A49F0E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Wie oft nutzt du die Freizeitangebote und wie cool findest du sie? </a:t>
            </a:r>
          </a:p>
        </p:txBody>
      </p:sp>
      <p:graphicFrame>
        <p:nvGraphicFramePr>
          <p:cNvPr id="13" name="Inhaltsplatzhalter 12">
            <a:extLst>
              <a:ext uri="{FF2B5EF4-FFF2-40B4-BE49-F238E27FC236}">
                <a16:creationId xmlns:a16="http://schemas.microsoft.com/office/drawing/2014/main" id="{FD78B1C1-6209-9D29-9FA6-1703B40D7D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6233900"/>
              </p:ext>
            </p:extLst>
          </p:nvPr>
        </p:nvGraphicFramePr>
        <p:xfrm>
          <a:off x="913795" y="1983890"/>
          <a:ext cx="5029199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Diagramm 15">
            <a:extLst>
              <a:ext uri="{FF2B5EF4-FFF2-40B4-BE49-F238E27FC236}">
                <a16:creationId xmlns:a16="http://schemas.microsoft.com/office/drawing/2014/main" id="{806DC69A-DD2B-4D33-98AB-B58ADFCC1F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9338371"/>
              </p:ext>
            </p:extLst>
          </p:nvPr>
        </p:nvGraphicFramePr>
        <p:xfrm>
          <a:off x="6090676" y="1983889"/>
          <a:ext cx="5169159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84607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E434FF-F1B7-1631-B024-728E36D83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C0304-8B23-7147-DF03-E13E209EA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76469"/>
            <a:ext cx="10353762" cy="97045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Was fehlt dir im Ort? </a:t>
            </a:r>
          </a:p>
        </p:txBody>
      </p:sp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01472ADB-A294-D8DD-F116-B0BBF52838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3133700"/>
              </p:ext>
            </p:extLst>
          </p:nvPr>
        </p:nvGraphicFramePr>
        <p:xfrm>
          <a:off x="914400" y="1976048"/>
          <a:ext cx="10353600" cy="442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4324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43D1E-766A-B160-6336-116A8BED1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985BC6FE-2F1D-E4F7-9A1F-472BFC148F04}"/>
              </a:ext>
            </a:extLst>
          </p:cNvPr>
          <p:cNvSpPr txBox="1"/>
          <p:nvPr/>
        </p:nvSpPr>
        <p:spPr>
          <a:xfrm>
            <a:off x="339789" y="2174810"/>
            <a:ext cx="11512421" cy="25083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1300" dirty="0">
                <a:ln>
                  <a:solidFill>
                    <a:sysClr val="windowText" lastClr="000000"/>
                  </a:solidFill>
                </a:ln>
              </a:rPr>
              <a:t>Junge Erwachsene</a:t>
            </a:r>
          </a:p>
          <a:p>
            <a:pPr algn="ctr"/>
            <a:r>
              <a:rPr lang="de-DE" sz="4400" dirty="0"/>
              <a:t>(18 bis 25 Jahre)</a:t>
            </a:r>
          </a:p>
        </p:txBody>
      </p:sp>
    </p:spTree>
    <p:extLst>
      <p:ext uri="{BB962C8B-B14F-4D97-AF65-F5344CB8AC3E}">
        <p14:creationId xmlns:p14="http://schemas.microsoft.com/office/powerpoint/2010/main" val="2857603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8C7D03-8389-0FDA-6744-3C71557D5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DCCFD9-C456-F341-A776-8C537EA30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Was machen Sie gerne in Ihrer Freizeit?</a:t>
            </a:r>
          </a:p>
        </p:txBody>
      </p:sp>
      <p:graphicFrame>
        <p:nvGraphicFramePr>
          <p:cNvPr id="5" name="Inhaltsplatzhalter 10">
            <a:extLst>
              <a:ext uri="{FF2B5EF4-FFF2-40B4-BE49-F238E27FC236}">
                <a16:creationId xmlns:a16="http://schemas.microsoft.com/office/drawing/2014/main" id="{A6227B79-4F47-0059-56D8-A50B6BF84F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680401"/>
              </p:ext>
            </p:extLst>
          </p:nvPr>
        </p:nvGraphicFramePr>
        <p:xfrm>
          <a:off x="913882" y="1965223"/>
          <a:ext cx="10353675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9594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186D47-D925-095F-6659-607CA6960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628EF1-7361-8B60-977F-453FB21A5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Welche Angebote im Ort nutzen Sie?</a:t>
            </a:r>
          </a:p>
        </p:txBody>
      </p:sp>
      <p:graphicFrame>
        <p:nvGraphicFramePr>
          <p:cNvPr id="11" name="Inhaltsplatzhalter 10">
            <a:extLst>
              <a:ext uri="{FF2B5EF4-FFF2-40B4-BE49-F238E27FC236}">
                <a16:creationId xmlns:a16="http://schemas.microsoft.com/office/drawing/2014/main" id="{9A7F2530-442B-1F99-C745-5C77BF1186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8252570"/>
              </p:ext>
            </p:extLst>
          </p:nvPr>
        </p:nvGraphicFramePr>
        <p:xfrm>
          <a:off x="913957" y="1983897"/>
          <a:ext cx="10353600" cy="406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5920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F2408D-0DFE-0FFA-4CB7-05A721AFE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B83B5-4A4B-5A0F-2370-80819C981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Wie beurteilen Sie die Attraktivität von Erligheim und was hält Sie hier?</a:t>
            </a:r>
          </a:p>
        </p:txBody>
      </p:sp>
      <p:graphicFrame>
        <p:nvGraphicFramePr>
          <p:cNvPr id="13" name="Inhaltsplatzhalter 12">
            <a:extLst>
              <a:ext uri="{FF2B5EF4-FFF2-40B4-BE49-F238E27FC236}">
                <a16:creationId xmlns:a16="http://schemas.microsoft.com/office/drawing/2014/main" id="{EFFD2869-EF7B-89D8-462A-CEE69D642B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614367"/>
              </p:ext>
            </p:extLst>
          </p:nvPr>
        </p:nvGraphicFramePr>
        <p:xfrm>
          <a:off x="913795" y="1983890"/>
          <a:ext cx="5029199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Diagramm 15">
            <a:extLst>
              <a:ext uri="{FF2B5EF4-FFF2-40B4-BE49-F238E27FC236}">
                <a16:creationId xmlns:a16="http://schemas.microsoft.com/office/drawing/2014/main" id="{A5DAB12D-6C9A-CBDD-CEBA-A4EA22846D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8246755"/>
              </p:ext>
            </p:extLst>
          </p:nvPr>
        </p:nvGraphicFramePr>
        <p:xfrm>
          <a:off x="6090676" y="1983889"/>
          <a:ext cx="5169159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202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74932D-2784-E7BE-1379-8973558B6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4958AB-CE6A-B611-08F3-6FACA4359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76469"/>
            <a:ext cx="10353762" cy="97045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Welche Formate würden Sie sich wünschen? </a:t>
            </a:r>
          </a:p>
        </p:txBody>
      </p:sp>
      <p:graphicFrame>
        <p:nvGraphicFramePr>
          <p:cNvPr id="9" name="Inhaltsplatzhalter 8">
            <a:extLst>
              <a:ext uri="{FF2B5EF4-FFF2-40B4-BE49-F238E27FC236}">
                <a16:creationId xmlns:a16="http://schemas.microsoft.com/office/drawing/2014/main" id="{5D0ED261-3A1D-028E-1BE3-C6938112D8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3092402"/>
              </p:ext>
            </p:extLst>
          </p:nvPr>
        </p:nvGraphicFramePr>
        <p:xfrm>
          <a:off x="914562" y="1976057"/>
          <a:ext cx="10353600" cy="442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9175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00B268-99F5-73CA-01FA-4CE8C0F06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7FA98D-8384-2FCB-07A3-9A921B83D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76469"/>
            <a:ext cx="10353762" cy="97045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Weitere Wünsche &amp; Vorschläge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CF49A9B-AEDD-EF16-5E1C-4EFED3269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89901"/>
            <a:ext cx="5336085" cy="4428654"/>
          </a:xfrm>
        </p:spPr>
        <p:txBody>
          <a:bodyPr>
            <a:normAutofit lnSpcReduction="10000"/>
          </a:bodyPr>
          <a:lstStyle/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Aufenthaltsmöglichkeiten im Ortskern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Gastronomie, Dönerladen, Bar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Fitnessstudio, </a:t>
            </a:r>
            <a:r>
              <a:rPr lang="de-DE" dirty="0" err="1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Calisthenicspark</a:t>
            </a:r>
            <a:endParaRPr lang="de-DE" dirty="0">
              <a:solidFill>
                <a:schemeClr val="bg1"/>
              </a:solidFill>
              <a:effectLst/>
              <a:latin typeface="Calisto MT" panose="0204060305050503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Eiscafé/Eisdiele, Eisautomat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Minigolfanlage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Beleuchtung, Tischtennisplatten und Sitzmöglichkeiten am Fußballkäfig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Beleuchtung beim Spielplatz am Fuchsloch (Bach)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Neue Tische und Bänke </a:t>
            </a:r>
            <a:r>
              <a:rPr lang="de-DE" dirty="0" err="1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Vogelsanghütte</a:t>
            </a:r>
            <a:endParaRPr lang="de-DE" dirty="0">
              <a:solidFill>
                <a:schemeClr val="bg1"/>
              </a:solidFill>
              <a:effectLst/>
              <a:latin typeface="Calisto MT" panose="020406030505050303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Möglichkeit für Online-Gaming</a:t>
            </a:r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58134B2A-3FD9-605A-36CD-F3190CC56111}"/>
              </a:ext>
            </a:extLst>
          </p:cNvPr>
          <p:cNvSpPr txBox="1">
            <a:spLocks/>
          </p:cNvSpPr>
          <p:nvPr/>
        </p:nvSpPr>
        <p:spPr>
          <a:xfrm>
            <a:off x="6250485" y="1989901"/>
            <a:ext cx="5336085" cy="4428654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err="1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Media Präsenz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Langfristige Planung hinsichtlich Gemeindeentwicklung (Baugebiete)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Bezahlbare Wohnungen für Studenten, Auszubildende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Hundetoiletten 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Verkauf regionaler Produkte, z.B. durch Automaten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Regelmäßige Busverbindungen für eine gute Bahnanbindung</a:t>
            </a:r>
          </a:p>
          <a:p>
            <a:r>
              <a:rPr lang="de-DE" dirty="0">
                <a:solidFill>
                  <a:schemeClr val="bg1"/>
                </a:solidFill>
                <a:effectLst/>
                <a:latin typeface="Calisto MT" panose="020406030505050303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Mehr Fest und Events</a:t>
            </a:r>
          </a:p>
        </p:txBody>
      </p:sp>
    </p:spTree>
    <p:extLst>
      <p:ext uri="{BB962C8B-B14F-4D97-AF65-F5344CB8AC3E}">
        <p14:creationId xmlns:p14="http://schemas.microsoft.com/office/powerpoint/2010/main" val="20900768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C9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AD2741-35D6-0148-493E-8681B19FF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554D9D-61A5-AFF0-5799-BB0920B60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76469"/>
            <a:ext cx="10353762" cy="970450"/>
          </a:xfrm>
        </p:spPr>
        <p:txBody>
          <a:bodyPr>
            <a:noAutofit/>
          </a:bodyPr>
          <a:lstStyle/>
          <a:p>
            <a:r>
              <a:rPr lang="de-DE" dirty="0">
                <a:solidFill>
                  <a:schemeClr val="bg1"/>
                </a:solidFill>
                <a:effectLst/>
              </a:rPr>
              <a:t>Wären Sie bereit sich aktiv in Jugendprojekte einzubringen?</a:t>
            </a:r>
          </a:p>
        </p:txBody>
      </p:sp>
      <p:graphicFrame>
        <p:nvGraphicFramePr>
          <p:cNvPr id="5" name="Inhaltsplatzhalter 12">
            <a:extLst>
              <a:ext uri="{FF2B5EF4-FFF2-40B4-BE49-F238E27FC236}">
                <a16:creationId xmlns:a16="http://schemas.microsoft.com/office/drawing/2014/main" id="{FCBB4471-A3DA-C14F-6A09-D40319D4AB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247513"/>
              </p:ext>
            </p:extLst>
          </p:nvPr>
        </p:nvGraphicFramePr>
        <p:xfrm>
          <a:off x="914400" y="1993216"/>
          <a:ext cx="5029200" cy="4059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249B75A2-2861-DEBD-4AC9-7305778741CB}"/>
              </a:ext>
            </a:extLst>
          </p:cNvPr>
          <p:cNvSpPr txBox="1"/>
          <p:nvPr/>
        </p:nvSpPr>
        <p:spPr>
          <a:xfrm>
            <a:off x="6481558" y="2913132"/>
            <a:ext cx="5029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de-DE" dirty="0">
                <a:solidFill>
                  <a:schemeClr val="bg1"/>
                </a:solidFill>
              </a:rPr>
              <a:t>Jugendbeteiligung hat in unserer Gemeinde Potenzial!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DE" dirty="0">
                <a:solidFill>
                  <a:schemeClr val="bg1"/>
                </a:solidFill>
              </a:rPr>
              <a:t>Mehr als die Hälfte der Befragten ist grundsätzlich bereit, sich einzubringen – wenn das Projekt zu ihnen passt.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de-DE" dirty="0">
                <a:solidFill>
                  <a:schemeClr val="bg1"/>
                </a:solidFill>
              </a:rPr>
              <a:t>Das ist eine gute Grundlage für die Gemeinde, gemeinsam mit Jugendlichen neue Ideen zu entwickeln und ihre Wünsche aktiv in die Gemeindearbeit einzubeziehen.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BA6974A-75E9-8B45-BE2A-A6CABD240080}"/>
              </a:ext>
            </a:extLst>
          </p:cNvPr>
          <p:cNvSpPr txBox="1"/>
          <p:nvPr/>
        </p:nvSpPr>
        <p:spPr>
          <a:xfrm>
            <a:off x="6481558" y="2127599"/>
            <a:ext cx="2705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u="sng" dirty="0"/>
              <a:t>Fazit</a:t>
            </a:r>
          </a:p>
        </p:txBody>
      </p:sp>
    </p:spTree>
    <p:extLst>
      <p:ext uri="{BB962C8B-B14F-4D97-AF65-F5344CB8AC3E}">
        <p14:creationId xmlns:p14="http://schemas.microsoft.com/office/powerpoint/2010/main" val="35979399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chiefer">
  <a:themeElements>
    <a:clrScheme name="Rot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43372978-11FE-4814-AC26-BC300187D8C7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0</TotalTime>
  <Words>238</Words>
  <Application>Microsoft Office PowerPoint</Application>
  <PresentationFormat>Breitbild</PresentationFormat>
  <Paragraphs>40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Calibri</vt:lpstr>
      <vt:lpstr>Calisto MT</vt:lpstr>
      <vt:lpstr>Wingdings</vt:lpstr>
      <vt:lpstr>Wingdings 2</vt:lpstr>
      <vt:lpstr>Schiefer</vt:lpstr>
      <vt:lpstr>Kinder- und Jugendbeteiligung</vt:lpstr>
      <vt:lpstr>Alter</vt:lpstr>
      <vt:lpstr>Geschlecht</vt:lpstr>
      <vt:lpstr>PowerPoint-Präsentation</vt:lpstr>
      <vt:lpstr>Was machst du in deiner Freizeit am liebsten?</vt:lpstr>
      <vt:lpstr>Welche Angebote nutzt du aktuell?</vt:lpstr>
      <vt:lpstr>Wie oft nutzt du die Freizeitangebote und wie cool findest du sie? </vt:lpstr>
      <vt:lpstr>Was fehlt dir im Ort? </vt:lpstr>
      <vt:lpstr>PowerPoint-Präsentation</vt:lpstr>
      <vt:lpstr>Was machen Sie gerne in Ihrer Freizeit?</vt:lpstr>
      <vt:lpstr>Welche Angebote im Ort nutzen Sie?</vt:lpstr>
      <vt:lpstr>Wie beurteilen Sie die Attraktivität von Erligheim und was hält Sie hier?</vt:lpstr>
      <vt:lpstr>Welche Formate würden Sie sich wünschen? </vt:lpstr>
      <vt:lpstr>Weitere Wünsche &amp; Vorschläge</vt:lpstr>
      <vt:lpstr>Wären Sie bereit sich aktiv in Jugendprojekte einzubringen?</vt:lpstr>
    </vt:vector>
  </TitlesOfParts>
  <Company>Gemeinde Erligheim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Kinder- und Jugendbeteiligung</dc:title>
  <dc:creator>praktikant</dc:creator>
  <cp:lastModifiedBy>Lisa Meergraf</cp:lastModifiedBy>
  <cp:revision>84</cp:revision>
  <cp:lastPrinted>2021-09-22T08:10:16Z</cp:lastPrinted>
  <dcterms:created xsi:type="dcterms:W3CDTF">2021-09-21T08:41:18Z</dcterms:created>
  <dcterms:modified xsi:type="dcterms:W3CDTF">2026-09-18T06:15:31Z</dcterms:modified>
</cp:coreProperties>
</file>